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28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48" autoAdjust="0"/>
  </p:normalViewPr>
  <p:slideViewPr>
    <p:cSldViewPr snapToGrid="0">
      <p:cViewPr varScale="1">
        <p:scale>
          <a:sx n="64" d="100"/>
          <a:sy n="64" d="100"/>
        </p:scale>
        <p:origin x="1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E57DF-58EC-4B6C-8E31-5407AB8BEB83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01E20-03C3-4F5A-91AF-ACD7D7065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10.1098/rsif.2018.0303#RSIF20180303TB2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left: </a:t>
            </a:r>
            <a:r>
              <a:rPr lang="en-US" dirty="0" err="1"/>
              <a:t>Dunnart</a:t>
            </a:r>
            <a:endParaRPr lang="en-US" dirty="0"/>
          </a:p>
          <a:p>
            <a:r>
              <a:rPr lang="en-US" dirty="0"/>
              <a:t>Bottom left:</a:t>
            </a:r>
            <a:r>
              <a:rPr lang="en-US" baseline="0" dirty="0"/>
              <a:t> Quoll</a:t>
            </a:r>
          </a:p>
          <a:p>
            <a:r>
              <a:rPr lang="en-US" baseline="0" dirty="0"/>
              <a:t>Top middle: </a:t>
            </a:r>
            <a:r>
              <a:rPr lang="en-US" baseline="0" dirty="0" err="1"/>
              <a:t>Numbat</a:t>
            </a:r>
            <a:endParaRPr lang="en-US" baseline="0" dirty="0"/>
          </a:p>
          <a:p>
            <a:r>
              <a:rPr lang="en-US" baseline="0" dirty="0"/>
              <a:t>Top right: </a:t>
            </a:r>
            <a:r>
              <a:rPr lang="en-US" baseline="0" dirty="0" err="1"/>
              <a:t>tazzy</a:t>
            </a:r>
            <a:r>
              <a:rPr lang="en-US" baseline="0" dirty="0"/>
              <a:t> tiger</a:t>
            </a:r>
          </a:p>
          <a:p>
            <a:r>
              <a:rPr lang="en-US" baseline="0" dirty="0"/>
              <a:t>Bottom right </a:t>
            </a:r>
            <a:r>
              <a:rPr lang="en-US" baseline="0" dirty="0" err="1"/>
              <a:t>tazzy</a:t>
            </a:r>
            <a:r>
              <a:rPr lang="en-US" baseline="0" dirty="0"/>
              <a:t> devil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D48B2-CAAE-428B-9045-E82E8A9DDE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46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01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4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5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86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third of their weight in waste, as they only defecate</a:t>
            </a:r>
            <a:r>
              <a:rPr lang="en-US" baseline="0" dirty="0"/>
              <a:t> once a week.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97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4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Superficial muscles of the shoulder region of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Choloepus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didactylus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(A) 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Bradypus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variegatus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(B). Ventral aspect. 1: M. pectoralis superficialis anterior; 2: M. pectoralis superficialis posterior; 3: M. pectoralis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profundus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4: M. pectoralis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profundus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posterior; 5: M. latissimus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6: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dorso-epitrochlearis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7: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deltoideus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8: M. sternomastoideus; 9: M. cleidomastoideus; 10: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deltoideus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clavicularis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11: M.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deltoideus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acromialis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12: M. biceps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brachii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anterior belly; 13: M. biceps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brachii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caudal belly; 14: Common tendon of 2, 11, 12; 15: M. coracobrachialis; 16: M. serratus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ventralis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17: M. pectoralis superficialis; 18: M. triceps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brachii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caput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dirty="0"/>
              <a:t>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72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767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63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8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https://www.youtube.com/watch?v=ocIR6B-YtYE</a:t>
            </a:r>
          </a:p>
          <a:p>
            <a:endParaRPr lang="en-US" dirty="0"/>
          </a:p>
          <a:p>
            <a:r>
              <a:rPr lang="en-US" dirty="0"/>
              <a:t>https://www.nature.com/news/discovery-of-organ-explains-koalas-super-bass-notes-1.14275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32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Giant sloths, algae, digestive system, teeth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F3658-78A6-44D1-A2D8-A5BB716FB7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57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Kangaroo RAT</a:t>
            </a:r>
          </a:p>
          <a:p>
            <a:endParaRPr lang="en-US" dirty="0"/>
          </a:p>
          <a:p>
            <a:r>
              <a:rPr lang="en-US"/>
              <a:t>https://royalsocietypublishing.org/doi/10.1098/rsif.2018.0303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2. 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Schematic of the major lateral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hindlimb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muscles and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corresponding musculotendon actuators on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hindlimb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musculoskeletal model. Segment names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mass locations (circles) are also provided as a reference. See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table 2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(‘Model abbreviation’) for muscle abbreviations. (Online version 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5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“Velar” larynx</a:t>
            </a:r>
          </a:p>
          <a:p>
            <a:endParaRPr lang="en-US" dirty="0"/>
          </a:p>
          <a:p>
            <a:r>
              <a:rPr lang="en-US" dirty="0"/>
              <a:t>https://www.youtube.com/watch?v=ocIR6B-YtYE</a:t>
            </a:r>
          </a:p>
          <a:p>
            <a:endParaRPr lang="en-US" dirty="0"/>
          </a:p>
          <a:p>
            <a:r>
              <a:rPr lang="en-US" dirty="0"/>
              <a:t>https://www.nature.com/news/discovery-of-organ-explains-koalas-super-bass-notes-1.14275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2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Hindgut fermentation</a:t>
            </a:r>
          </a:p>
          <a:p>
            <a:r>
              <a:rPr lang="en-US" dirty="0"/>
              <a:t>Typical lose microbes to feces</a:t>
            </a:r>
          </a:p>
          <a:p>
            <a:r>
              <a:rPr lang="en-US" dirty="0"/>
              <a:t>Cecum extremely helpful here. Over a meter long and ~a third of the total alimentary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8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https://www.nature.com/news/discovery-of-organ-explains-koalas-super-bass-notes-1.14275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12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https://www.nature.com/news/discovery-of-organ-explains-koalas-super-bass-notes-1.14275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73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Koala brain is ~0.2% of its body mass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69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0C9F-0DB8-40BD-93EE-1BA1080DFA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992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https://royalsocietypublishing.org/doi/10.1098/rsbl.2014.0381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501E20-03C3-4F5A-91AF-ACD7D70658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4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0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1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5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13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3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12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7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88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9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5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DD3A4-CEF0-4677-93DC-D5ABB4324548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3838-2F6B-4F86-BD0D-0F01C22B1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9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4.jpeg"/><Relationship Id="rId4" Type="http://schemas.openxmlformats.org/officeDocument/2006/relationships/image" Target="../media/image5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7" Type="http://schemas.openxmlformats.org/officeDocument/2006/relationships/image" Target="../media/image118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33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53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Diprotodontia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67" y="1466951"/>
            <a:ext cx="7188066" cy="539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683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ombat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479" y="361274"/>
            <a:ext cx="3584406" cy="32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917" y="3637818"/>
            <a:ext cx="5506387" cy="3120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Vombatiformes</a:t>
            </a:r>
            <a:r>
              <a:rPr lang="en-US" dirty="0"/>
              <a:t>: </a:t>
            </a:r>
            <a:r>
              <a:rPr lang="en-US" dirty="0" err="1"/>
              <a:t>Vombatidae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202213" cy="4351338"/>
          </a:xfrm>
        </p:spPr>
      </p:pic>
      <p:pic>
        <p:nvPicPr>
          <p:cNvPr id="3076" name="Picture 4" descr="Image result for wombat adapta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078" y="1301383"/>
            <a:ext cx="27146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31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Vombatiformes</a:t>
            </a:r>
            <a:r>
              <a:rPr lang="en-US" dirty="0"/>
              <a:t>: </a:t>
            </a:r>
            <a:r>
              <a:rPr lang="en-US" dirty="0" err="1"/>
              <a:t>Vombatidae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202213" cy="4351338"/>
          </a:xfrm>
        </p:spPr>
      </p:pic>
      <p:pic>
        <p:nvPicPr>
          <p:cNvPr id="7170" name="Picture 2" descr="Image result for wombat adapt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32" y="3739585"/>
            <a:ext cx="5204553" cy="299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ombat 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479" y="361274"/>
            <a:ext cx="3584406" cy="321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wombat adapta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078" y="1301383"/>
            <a:ext cx="27146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906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koala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553" y="1555179"/>
            <a:ext cx="2506247" cy="249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Vombatiformes</a:t>
            </a:r>
            <a:r>
              <a:rPr lang="en-US" dirty="0"/>
              <a:t>: </a:t>
            </a:r>
            <a:r>
              <a:rPr lang="en-US" i="1" dirty="0" err="1"/>
              <a:t>Phascolarctos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6346825"/>
            <a:ext cx="10515600" cy="4351338"/>
          </a:xfrm>
        </p:spPr>
        <p:txBody>
          <a:bodyPr/>
          <a:lstStyle/>
          <a:p>
            <a:r>
              <a:rPr lang="en-US" dirty="0"/>
              <a:t>https://www.youtube.com/watch?v=ocIR6B-YtYE</a:t>
            </a:r>
          </a:p>
          <a:p>
            <a:endParaRPr lang="en-US" dirty="0"/>
          </a:p>
        </p:txBody>
      </p:sp>
      <p:pic>
        <p:nvPicPr>
          <p:cNvPr id="2050" name="Picture 2" descr="Image result for koala anat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4" y="1432363"/>
            <a:ext cx="3309309" cy="464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koala anatom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7" y="1690688"/>
            <a:ext cx="22764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oala anatom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" y="1690688"/>
            <a:ext cx="4539762" cy="509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koala anatom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916" y="4024140"/>
            <a:ext cx="3952429" cy="219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51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Vombatiformes</a:t>
            </a:r>
            <a:r>
              <a:rPr lang="en-US" dirty="0"/>
              <a:t>: </a:t>
            </a:r>
            <a:r>
              <a:rPr lang="en-US" i="1" dirty="0" err="1"/>
              <a:t>Phascolarctos</a:t>
            </a:r>
            <a:endParaRPr lang="en-US" i="1" dirty="0"/>
          </a:p>
        </p:txBody>
      </p:sp>
      <p:pic>
        <p:nvPicPr>
          <p:cNvPr id="2054" name="Picture 6" descr="Image result for koala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" y="1690688"/>
            <a:ext cx="4539762" cy="509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s://www.nature.com/polopoly_fs/7.14027.1386061004!/image/web2-curbio10748_Page_2_Image_0001.jpg_gen/derivatives/fullsize/web2-curbio10748_Page_2_Image_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652" y="1690688"/>
            <a:ext cx="7194880" cy="493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5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Vombatiformes</a:t>
            </a:r>
            <a:r>
              <a:rPr lang="en-US" dirty="0"/>
              <a:t>: </a:t>
            </a:r>
            <a:r>
              <a:rPr lang="en-US" i="1" dirty="0" err="1"/>
              <a:t>Phascolarctos</a:t>
            </a:r>
            <a:endParaRPr lang="en-US" i="1" dirty="0"/>
          </a:p>
        </p:txBody>
      </p:sp>
      <p:pic>
        <p:nvPicPr>
          <p:cNvPr id="2050" name="Picture 2" descr="Image result for koala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634" y="1432363"/>
            <a:ext cx="3309309" cy="464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koala anat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" y="1690688"/>
            <a:ext cx="4539762" cy="509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838" y="1704975"/>
            <a:ext cx="23812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70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Vombatiformes</a:t>
            </a:r>
            <a:r>
              <a:rPr lang="en-US" dirty="0"/>
              <a:t>: Extinct members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https://blogs.scientificamerican.com/tetrapod-zoology/files/2011/10/Palorchestes-azael-Schouten-Oct-2011-tin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6" y="189778"/>
            <a:ext cx="1423376" cy="220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blogs.scientificamerican.com/tetrapod-zoology/files/2011/10/Palorchestids-Frank-Knight-1985-Oct-2011-tin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154" y="2584642"/>
            <a:ext cx="33337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s://blogs.scientificamerican.com/tetrapod-zoology/files/2011/10/Palorchestes-rock-art-Oakes-Ocr-2011-tin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422" y="4646805"/>
            <a:ext cx="381000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blogs.scientificamerican.com/tetrapod-zoology/files/2011/10/Diprotodon-skeleton-John-ONeill-wikipedia-Oct-2011-tin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51" y="1981660"/>
            <a:ext cx="3810772" cy="259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Reconstruction of the marsupial lion (Thylacoleo carnifex). Image credit: Mauricio AntÃ³n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293621"/>
            <a:ext cx="4070413" cy="281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cast of a Thylacoleo carnifex skeleton, an extinct giant marsupial, Adelaide, Australia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" y="3938556"/>
            <a:ext cx="4865740" cy="29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2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Vombatiformes</a:t>
            </a:r>
            <a:r>
              <a:rPr lang="en-US" dirty="0"/>
              <a:t>: Extinct members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6" name="Picture 4" descr="https://blogs.scientificamerican.com/tetrapod-zoology/files/2011/10/Palorchestids-Frank-Knight-1985-Oct-2011-tin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154" y="2584642"/>
            <a:ext cx="33337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Reconstruction of the marsupial lion (Thylacoleo carnifex). Image credit: Mauricio AntÃ³n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293621"/>
            <a:ext cx="4070413" cy="281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://cdn.sci-news.com/images/enlarge3/image_4116_2e-Thylacoleo-carnife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422" y="273269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 cast of a Thylacoleo carnifex skeleton, an extinct giant marsupial, Adelaide, Australia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2" y="3938556"/>
            <a:ext cx="4865740" cy="291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50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Vombatiformes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95" y="46878"/>
            <a:ext cx="6007605" cy="6811122"/>
          </a:xfrm>
        </p:spPr>
      </p:pic>
      <p:pic>
        <p:nvPicPr>
          <p:cNvPr id="1026" name="Picture 2" descr="Image result for koala br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026"/>
            <a:ext cx="375285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43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5" y="87775"/>
            <a:ext cx="10515600" cy="1325563"/>
          </a:xfrm>
        </p:spPr>
        <p:txBody>
          <a:bodyPr/>
          <a:lstStyle/>
          <a:p>
            <a:r>
              <a:rPr lang="en-US" dirty="0" err="1"/>
              <a:t>Phalangeridae</a:t>
            </a:r>
            <a:br>
              <a:rPr lang="en-US" dirty="0"/>
            </a:br>
            <a:r>
              <a:rPr lang="en-US" dirty="0"/>
              <a:t>Cuscuses, sugar gliders, </a:t>
            </a:r>
            <a:r>
              <a:rPr lang="en-US" dirty="0" err="1"/>
              <a:t>brushtailed</a:t>
            </a:r>
            <a:r>
              <a:rPr lang="en-US" dirty="0"/>
              <a:t> possums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20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0" y="4187385"/>
            <a:ext cx="3985992" cy="267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Image result for cuscus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57" y="1386241"/>
            <a:ext cx="4079337" cy="27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Image result for cuscus anat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30" y="1404153"/>
            <a:ext cx="3508602" cy="273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http://blogs.ucl.ac.uk/museums/files/2018/03/Common-spotted-cuscus-skelet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719" y="1386241"/>
            <a:ext cx="4125922" cy="27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https://upload.wikimedia.org/wikipedia/commons/thumb/1/1d/Creating_habitat_for_wildlife_such_as_the_Brushtail_possum_%288065737659%29.jpg/1280px-Creating_habitat_for_wildlife_such_as_the_Brushtail_possum_%288065737659%2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579" y="4187385"/>
            <a:ext cx="4098652" cy="267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https://upload.wikimedia.org/wikipedia/commons/thumb/5/5d/Coppery_Brushtail_Possum_%283625102158%29.jpg/1024px-Coppery_Brushtail_Possum_%283625102158%2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536" y="4187385"/>
            <a:ext cx="355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34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Paucituberculata</a:t>
            </a:r>
            <a:r>
              <a:rPr lang="en-US" dirty="0"/>
              <a:t> – Shrew Opossums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paucitubercul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32" y="3956873"/>
            <a:ext cx="4004029" cy="266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ucituberculata InfoNatura Latin America Species Richness Ma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80" y="1825625"/>
            <a:ext cx="48387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aucituberculata characteris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132" y="1508217"/>
            <a:ext cx="4004029" cy="23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021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489" y="111123"/>
            <a:ext cx="10515600" cy="1325563"/>
          </a:xfrm>
        </p:spPr>
        <p:txBody>
          <a:bodyPr/>
          <a:lstStyle/>
          <a:p>
            <a:r>
              <a:rPr lang="en-US" dirty="0" err="1"/>
              <a:t>Phalangeroidea</a:t>
            </a:r>
            <a:r>
              <a:rPr lang="en-US" dirty="0"/>
              <a:t>: Burramyidae</a:t>
            </a:r>
            <a:br>
              <a:rPr lang="en-US" dirty="0"/>
            </a:br>
            <a:r>
              <a:rPr lang="en-US" dirty="0"/>
              <a:t>Pygmy possums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Image result for burram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1391533"/>
            <a:ext cx="3082572" cy="1981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burramy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73" y="3416866"/>
            <a:ext cx="5503968" cy="33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https://upload.wikimedia.org/wikipedia/commons/thumb/f/f4/Eastern_Pygmy_Possum_Pilliga_Forest_NSW.jpg/1024px-Eastern_Pygmy_Possum_Pilliga_Forest_NS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912" y="204257"/>
            <a:ext cx="4143022" cy="3107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Image result for cercartetus lepidu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184" y="3404658"/>
            <a:ext cx="4943750" cy="33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Image result for cercartetus lepidu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33" y="1368955"/>
            <a:ext cx="3386667" cy="19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714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Macropodiforms</a:t>
            </a:r>
            <a:r>
              <a:rPr lang="en-US" dirty="0"/>
              <a:t>: </a:t>
            </a:r>
            <a:r>
              <a:rPr lang="en-US" i="1" dirty="0" err="1"/>
              <a:t>Hypsiprymnodon</a:t>
            </a:r>
            <a:br>
              <a:rPr lang="en-US" dirty="0"/>
            </a:br>
            <a:r>
              <a:rPr lang="en-US" dirty="0"/>
              <a:t>Rat-kangaroo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https://upload.wikimedia.org/wikipedia/commons/thumb/0/0f/Musky_rat-kangaroo.JPG/1280px-Musky_rat-kangaro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022" y="1148643"/>
            <a:ext cx="7371644" cy="552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 result for hypsiprymnod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4" y="3330221"/>
            <a:ext cx="4339679" cy="334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hypsiprymnod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26" y="1758157"/>
            <a:ext cx="2256894" cy="150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345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351" y="111274"/>
            <a:ext cx="10515600" cy="1325563"/>
          </a:xfrm>
        </p:spPr>
        <p:txBody>
          <a:bodyPr/>
          <a:lstStyle/>
          <a:p>
            <a:r>
              <a:rPr lang="en-US" dirty="0" err="1"/>
              <a:t>Macropodiforms</a:t>
            </a:r>
            <a:r>
              <a:rPr lang="en-US" dirty="0"/>
              <a:t>: </a:t>
            </a:r>
            <a:r>
              <a:rPr lang="en-US" dirty="0" err="1"/>
              <a:t>Potoroidae</a:t>
            </a:r>
            <a:br>
              <a:rPr lang="en-US" dirty="0"/>
            </a:br>
            <a:r>
              <a:rPr lang="en-US" dirty="0" err="1"/>
              <a:t>Bettongs</a:t>
            </a:r>
            <a:r>
              <a:rPr lang="en-US" dirty="0"/>
              <a:t>, </a:t>
            </a:r>
            <a:r>
              <a:rPr lang="en-US" dirty="0" err="1"/>
              <a:t>potoroos</a:t>
            </a:r>
            <a:r>
              <a:rPr lang="en-US" dirty="0"/>
              <a:t>, </a:t>
            </a:r>
            <a:r>
              <a:rPr lang="en-US" dirty="0" err="1"/>
              <a:t>boodies</a:t>
            </a:r>
            <a:r>
              <a:rPr lang="en-US" dirty="0"/>
              <a:t>, and </a:t>
            </a:r>
            <a:r>
              <a:rPr lang="en-US" dirty="0" err="1"/>
              <a:t>woylies</a:t>
            </a:r>
            <a:endParaRPr lang="en-US" dirty="0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343" y="1436837"/>
            <a:ext cx="3374572" cy="253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ufous Bettong (Aepyprymnus rufescens) (9855539716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3" y="4180114"/>
            <a:ext cx="3811703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commons/thumb/3/3d/Bettongia_gaimardi.jpg/1280px-Bettongia_gaimard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243" y="4176359"/>
            <a:ext cx="3364158" cy="252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ettongia penicillata (Woylie)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03" y="1436837"/>
            <a:ext cx="3825835" cy="25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Northern betto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014" y="4176359"/>
            <a:ext cx="3782786" cy="252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upload.wikimedia.org/wikipedia/commons/thumb/d/d5/Bandicoot_1910.jpg/800px-Bandicoot_191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20" y="1436837"/>
            <a:ext cx="3841330" cy="255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2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Macropodiforms</a:t>
            </a:r>
            <a:r>
              <a:rPr lang="en-US" dirty="0"/>
              <a:t>: </a:t>
            </a:r>
            <a:r>
              <a:rPr lang="en-US" dirty="0" err="1"/>
              <a:t>Macropodidae</a:t>
            </a:r>
            <a:br>
              <a:rPr lang="en-US" dirty="0"/>
            </a:br>
            <a:r>
              <a:rPr lang="en-US" dirty="0"/>
              <a:t>Kangaroos, tree-kangaroos, and wallabies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Image result for macropodida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371" y="1886878"/>
            <a:ext cx="3776691" cy="48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 result for macropodid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8" y="4669970"/>
            <a:ext cx="3203920" cy="20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Image result for macropodida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370" y="4675056"/>
            <a:ext cx="2158093" cy="207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Image result for macropodida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957" y="4669970"/>
            <a:ext cx="2084049" cy="208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Image result for macropodida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576" y="1911755"/>
            <a:ext cx="2951025" cy="25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Image result for tree kangaro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40" y="1886878"/>
            <a:ext cx="3885145" cy="25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01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Macropodidae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595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acropodidae f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22114" y="-147275"/>
            <a:ext cx="4352545" cy="457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kangaroo foo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936" y="3164681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898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Macropodiforms</a:t>
            </a:r>
            <a:r>
              <a:rPr lang="en-US" dirty="0"/>
              <a:t>: </a:t>
            </a:r>
            <a:r>
              <a:rPr lang="en-US" dirty="0" err="1"/>
              <a:t>Macropodidae</a:t>
            </a:r>
            <a:br>
              <a:rPr lang="en-US" dirty="0"/>
            </a:br>
            <a:r>
              <a:rPr lang="en-US" dirty="0"/>
              <a:t>Kangaroos, tree-kangaroos, and wallabies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 descr="Image result for tree kangaro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8" y="1690688"/>
            <a:ext cx="6450957" cy="483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tree kangaroo skele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47" y="1690687"/>
            <a:ext cx="6429915" cy="374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23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1373"/>
            <a:ext cx="9911405" cy="639662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27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86" y="70338"/>
            <a:ext cx="8992537" cy="6687178"/>
          </a:xfrm>
        </p:spPr>
      </p:pic>
    </p:spTree>
    <p:extLst>
      <p:ext uri="{BB962C8B-B14F-4D97-AF65-F5344CB8AC3E}">
        <p14:creationId xmlns:p14="http://schemas.microsoft.com/office/powerpoint/2010/main" val="1680817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kangaroo pentapedal loco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3" y="237281"/>
            <a:ext cx="8096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Image result for kangaroo pentapedal locomo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" y="0"/>
            <a:ext cx="120078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228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Pentapedal</a:t>
            </a:r>
            <a:r>
              <a:rPr lang="en-US" dirty="0"/>
              <a:t> locomotion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 result for kangaroo pentapedal locomo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3" y="1690688"/>
            <a:ext cx="8096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Image result for kangaroo pentapedal locomo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3" y="4131258"/>
            <a:ext cx="80962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95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Didelphidae</a:t>
            </a:r>
            <a:r>
              <a:rPr lang="en-US" dirty="0"/>
              <a:t> – Opossums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Image result for didelph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46" y="3889879"/>
            <a:ext cx="4333010" cy="288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pload.wikimedia.org/wikipedia/commons/0/03/PlayingPoss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31" y="3919758"/>
            <a:ext cx="4079630" cy="28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opossum tee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14" y="223284"/>
            <a:ext cx="3554890" cy="359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opossum tee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043" y="4044155"/>
            <a:ext cx="3393831" cy="25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opossum pou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694" y="1316979"/>
            <a:ext cx="3334850" cy="250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opossum pouc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6" y="1314709"/>
            <a:ext cx="4450504" cy="250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34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Petauroidea</a:t>
            </a:r>
            <a:r>
              <a:rPr lang="en-US" dirty="0"/>
              <a:t>: More Possums!!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 descr="Image result for phalan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9" y="1573743"/>
            <a:ext cx="3081867" cy="18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5" y="1572186"/>
            <a:ext cx="2961081" cy="185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Acrobates neune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693" y="0"/>
            <a:ext cx="283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045" y="3422863"/>
            <a:ext cx="4651022" cy="30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Leadbeater's Possum 02 Peng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885" y="3422862"/>
            <a:ext cx="2081067" cy="308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trio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878" y="1572186"/>
            <a:ext cx="3153815" cy="185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Image result for greater flying phalang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4" y="3422862"/>
            <a:ext cx="3089255" cy="25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950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Petauroidea</a:t>
            </a:r>
            <a:r>
              <a:rPr lang="en-US" dirty="0"/>
              <a:t>: More Possums!!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10" descr="Image result for phalan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79" y="1573743"/>
            <a:ext cx="3081867" cy="18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Acrobates neune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693" y="0"/>
            <a:ext cx="2838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Image result for greater flying phala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4" y="3422862"/>
            <a:ext cx="3089255" cy="252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https://upload.wikimedia.org/wikipedia/commons/thumb/b/ba/Petauroides_volans_skeleton.jpg/1280px-Petauroides_volans_skeleto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434" y="1573744"/>
            <a:ext cx="6558187" cy="437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881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Marsupial Reproduction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61" y="1839119"/>
            <a:ext cx="5534415" cy="4579729"/>
          </a:xfrm>
        </p:spPr>
      </p:pic>
      <p:pic>
        <p:nvPicPr>
          <p:cNvPr id="1026" name="Picture 2" descr="Image result for marsupial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68" y="1839119"/>
            <a:ext cx="5684914" cy="460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325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Marsupial Reproduction</a:t>
            </a:r>
          </a:p>
        </p:txBody>
      </p:sp>
      <p:pic>
        <p:nvPicPr>
          <p:cNvPr id="1028" name="Picture 4" descr="Image result for marsupial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9" y="1839118"/>
            <a:ext cx="57896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https://upload.wikimedia.org/wikipedia/commons/4/4f/Joey_in_pou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236" y="1468692"/>
            <a:ext cx="5832764" cy="491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815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3" y="1158124"/>
            <a:ext cx="5379657" cy="56998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650" name="Picture 2" descr="http://blogs.discovermagazine.com/notrocketscience/files/2012/04/Kangaroo-vagin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2269332"/>
            <a:ext cx="6667500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491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kangaroo anatomy pou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0488"/>
            <a:ext cx="11239500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992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Placenta made of chorion &amp; vitelline vessels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8674" name="Picture 2" descr="Image result for marsupial placenta stru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888" y="1395156"/>
            <a:ext cx="9197051" cy="546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94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53" y="96982"/>
            <a:ext cx="6600519" cy="6761018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4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Eutheria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Figure thumbnail g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11" y="357188"/>
            <a:ext cx="8650017" cy="65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32946" y="4901046"/>
            <a:ext cx="197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Laurasiatheria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6555" y="3363397"/>
            <a:ext cx="197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Euarchontoglires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01200" y="1825625"/>
            <a:ext cx="762001" cy="363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628910" y="2323955"/>
            <a:ext cx="734291" cy="3084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63425" y="3489109"/>
            <a:ext cx="140936" cy="1046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77276" y="4916125"/>
            <a:ext cx="140936" cy="10463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73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Xenarthra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enamel!</a:t>
            </a:r>
          </a:p>
          <a:p>
            <a:r>
              <a:rPr lang="en-US" dirty="0"/>
              <a:t>Armadillos: South &amp; North America</a:t>
            </a:r>
          </a:p>
          <a:p>
            <a:r>
              <a:rPr lang="en-US" dirty="0" err="1"/>
              <a:t>Pilosa</a:t>
            </a:r>
            <a:endParaRPr lang="en-US" dirty="0"/>
          </a:p>
          <a:p>
            <a:pPr lvl="1"/>
            <a:r>
              <a:rPr lang="en-US" dirty="0"/>
              <a:t>Sloths: South &amp; Central America (6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Anteaters: South America (4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pic>
        <p:nvPicPr>
          <p:cNvPr id="4098" name="Picture 2" descr="Image result for xenarth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66" y="0"/>
            <a:ext cx="5016471" cy="652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xenarth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3730"/>
            <a:ext cx="6982866" cy="255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319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 result for little water oposs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23" y="1403614"/>
            <a:ext cx="4996962" cy="332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Didelphidae</a:t>
            </a:r>
            <a:r>
              <a:rPr lang="en-US" dirty="0"/>
              <a:t> – Opossums (~100 species)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Image result for monodelph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4" y="4350326"/>
            <a:ext cx="2995246" cy="245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uÃ­ca-lanos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33" y="4359118"/>
            <a:ext cx="3622180" cy="24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rown eared woolly opossu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229" y="1228114"/>
            <a:ext cx="4501662" cy="253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didelphi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46" y="3889879"/>
            <a:ext cx="4333010" cy="288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43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45" y="-54500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Armadillos (21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" y="4098840"/>
            <a:ext cx="5153891" cy="26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pink fairy armadil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4" y="1307222"/>
            <a:ext cx="20383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giant armadill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2471305"/>
            <a:ext cx="6477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giant armadill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874" y="1967724"/>
            <a:ext cx="3097855" cy="206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Image result for armadillo skelet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36" y="147205"/>
            <a:ext cx="3312968" cy="2251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Nine-banded Armadill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81" y="923409"/>
            <a:ext cx="2373273" cy="143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356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45" y="-54500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Armadillos (21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2" y="934595"/>
            <a:ext cx="10510805" cy="5923405"/>
          </a:xfrm>
        </p:spPr>
      </p:pic>
    </p:spTree>
    <p:extLst>
      <p:ext uri="{BB962C8B-B14F-4D97-AF65-F5344CB8AC3E}">
        <p14:creationId xmlns:p14="http://schemas.microsoft.com/office/powerpoint/2010/main" val="2669766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645" y="-54500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Armadillos (21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Image result for glyptodo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27" y="1483886"/>
            <a:ext cx="7114930" cy="4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glyptodo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8300"/>
            <a:ext cx="4959927" cy="330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136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</a:t>
            </a:r>
            <a:r>
              <a:rPr lang="en-US" dirty="0" err="1"/>
              <a:t>Pilosa</a:t>
            </a:r>
            <a:r>
              <a:rPr lang="en-US" dirty="0"/>
              <a:t>: </a:t>
            </a:r>
            <a:r>
              <a:rPr lang="en-US" dirty="0" err="1"/>
              <a:t>Folivora</a:t>
            </a:r>
            <a:r>
              <a:rPr lang="en-US" dirty="0"/>
              <a:t> (Sloths, 6 species)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 descr="Image result for silky anteater anatomy ul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5" y="1467250"/>
            <a:ext cx="6913418" cy="53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loth anat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185" y="4010891"/>
            <a:ext cx="4969993" cy="27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radyp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7181" y="1081592"/>
            <a:ext cx="2110760" cy="281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upload.wikimedia.org/wikipedia/commons/thumb/2/2e/MC_Drei-Finger-Faultier.jpg/1280px-MC_Drei-Finger-Faulti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83" y="2489200"/>
            <a:ext cx="2078526" cy="13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Image result for Sloth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7483" y="1217324"/>
            <a:ext cx="2031875" cy="12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3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 err="1"/>
              <a:t>Xenarthra</a:t>
            </a:r>
            <a:r>
              <a:rPr lang="en-US" dirty="0"/>
              <a:t>: </a:t>
            </a:r>
            <a:r>
              <a:rPr lang="en-US" dirty="0" err="1"/>
              <a:t>Pilosa</a:t>
            </a:r>
            <a:r>
              <a:rPr lang="en-US" dirty="0"/>
              <a:t>: </a:t>
            </a:r>
            <a:r>
              <a:rPr lang="en-US" dirty="0" err="1"/>
              <a:t>Folivora</a:t>
            </a:r>
            <a:r>
              <a:rPr lang="en-US" dirty="0"/>
              <a:t> (Sloths, 6 species)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Image result for Sloth digestive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92" y="1236005"/>
            <a:ext cx="4213080" cy="54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rsbl.royalsocietypublishing.org/content/roybiolett/10/4/20140172/F1.large.jpg?width=800&amp;height=600&amp;carousel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426" y="1236004"/>
            <a:ext cx="2695695" cy="552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932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n external file that holds a picture, illustration, etc.&#10;Object name is joa0219-0360-f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669" y="0"/>
            <a:ext cx="4437661" cy="684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4" name="Picture 4" descr="Image result for sloth my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546"/>
            <a:ext cx="6431762" cy="670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04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 err="1"/>
              <a:t>Folivora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An external file that holds a picture, illustration, etc.&#10;Object name is joa0219-0360-f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3" y="1396567"/>
            <a:ext cx="7689273" cy="100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4302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/>
              <a:t>Extinct sloths! Giant! Marine!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72" name="Picture 8" descr="Image result for giant ground slo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71" y="4125560"/>
            <a:ext cx="4541776" cy="25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Image result for giant ground slo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" y="1320005"/>
            <a:ext cx="368677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Image result for marine slot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71" y="1170208"/>
            <a:ext cx="3779776" cy="286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Image result for marine slot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947" y="0"/>
            <a:ext cx="3578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860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/>
              <a:t>Extinct sloths! Giant! Marine!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74" name="Picture 10" descr="Image result for giant ground slo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" y="1320005"/>
            <a:ext cx="368677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paleoburrow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13" y="1320005"/>
            <a:ext cx="8039843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7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/>
              <a:t>Ecological ghosts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Image result for joshua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0" y="1186544"/>
            <a:ext cx="9730634" cy="547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85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marsupial mole skele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6666" y="2199075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Notoryctes</a:t>
            </a:r>
            <a:r>
              <a:rPr lang="en-US" dirty="0"/>
              <a:t> – Marsupial mole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51" y="1825626"/>
            <a:ext cx="5742227" cy="380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otoryc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6" y="1469009"/>
            <a:ext cx="3944055" cy="260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notoryct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622" y="0"/>
            <a:ext cx="3193073" cy="243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1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34" y="71004"/>
            <a:ext cx="10515600" cy="1325563"/>
          </a:xfrm>
        </p:spPr>
        <p:txBody>
          <a:bodyPr/>
          <a:lstStyle/>
          <a:p>
            <a:r>
              <a:rPr lang="en-US" dirty="0"/>
              <a:t>Ecological ghosts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Image result for joshua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80" y="1186544"/>
            <a:ext cx="9730634" cy="547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Image result for giant sloth du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364" y="4458340"/>
            <a:ext cx="4479636" cy="235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mage result for osage oran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50" y="5054086"/>
            <a:ext cx="23907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Image result for avocado megafau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634" y="162485"/>
            <a:ext cx="2638425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768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51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86" y="70338"/>
            <a:ext cx="8992537" cy="6687178"/>
          </a:xfrm>
        </p:spPr>
      </p:pic>
      <p:pic>
        <p:nvPicPr>
          <p:cNvPr id="20482" name="Picture 2" descr="Image result for kangaroo myolog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98" y="2485519"/>
            <a:ext cx="9923362" cy="437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921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829"/>
            <a:ext cx="10515600" cy="1325563"/>
          </a:xfrm>
        </p:spPr>
        <p:txBody>
          <a:bodyPr/>
          <a:lstStyle/>
          <a:p>
            <a:r>
              <a:rPr lang="en-US" dirty="0" err="1"/>
              <a:t>Dasyuromorphia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asyurus maculat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8" y="3860950"/>
            <a:ext cx="4676475" cy="295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40" y="1206134"/>
            <a:ext cx="3741093" cy="25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umba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57" y="1206134"/>
            <a:ext cx="3450809" cy="249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23" y="3855729"/>
            <a:ext cx="4887698" cy="295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tasmanian tig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392" y="1189801"/>
            <a:ext cx="3796481" cy="25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41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Peramelemorphia</a:t>
            </a:r>
            <a:r>
              <a:rPr lang="en-US" dirty="0"/>
              <a:t> – Bandicoots and </a:t>
            </a:r>
            <a:r>
              <a:rPr lang="en-US" dirty="0" err="1"/>
              <a:t>Bilbies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upload.wikimedia.org/wikipedia/commons/thumb/e/ed/Greater_Bilby_%28Macrotis_lagotis%29_%289996143106%29.jpg/1280px-Greater_Bilby_%28Macrotis_lagotis%29_%289996143106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49" y="1690688"/>
            <a:ext cx="6912077" cy="460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bandico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" y="1690688"/>
            <a:ext cx="6141225" cy="460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69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Microbiotheria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 descr="Image result for microbiothe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832" y="1542256"/>
            <a:ext cx="48387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microbiother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963" y="1466056"/>
            <a:ext cx="22479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microbiother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94" y="1542256"/>
            <a:ext cx="25146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73" y="3829843"/>
            <a:ext cx="5912260" cy="295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847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Diprotodontia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 result for diprotodont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280" y="152247"/>
            <a:ext cx="1811446" cy="301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diprotodont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122" y="152247"/>
            <a:ext cx="4021394" cy="301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diprotodont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332" y="973574"/>
            <a:ext cx="18097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diprotodont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22" y="3252438"/>
            <a:ext cx="52387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Image result for diprotodont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4" y="3300772"/>
            <a:ext cx="4807974" cy="343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Image result for diprotodonti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86" y="145609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94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457</Words>
  <Application>Microsoft Office PowerPoint</Application>
  <PresentationFormat>Widescreen</PresentationFormat>
  <Paragraphs>104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Paucituberculata – Shrew Opossums</vt:lpstr>
      <vt:lpstr>Didelphidae – Opossums</vt:lpstr>
      <vt:lpstr>Didelphidae – Opossums (~100 species)</vt:lpstr>
      <vt:lpstr>Notoryctes – Marsupial mole</vt:lpstr>
      <vt:lpstr>Dasyuromorphia</vt:lpstr>
      <vt:lpstr>Peramelemorphia – Bandicoots and Bilbies</vt:lpstr>
      <vt:lpstr>Microbiotheria</vt:lpstr>
      <vt:lpstr>Diprotodontia</vt:lpstr>
      <vt:lpstr>Diprotodontia</vt:lpstr>
      <vt:lpstr>Vombatiformes: Vombatidae</vt:lpstr>
      <vt:lpstr>Vombatiformes: Vombatidae</vt:lpstr>
      <vt:lpstr>Vombatiformes: Phascolarctos</vt:lpstr>
      <vt:lpstr>Vombatiformes: Phascolarctos</vt:lpstr>
      <vt:lpstr>Vombatiformes: Phascolarctos</vt:lpstr>
      <vt:lpstr>Vombatiformes: Extinct members</vt:lpstr>
      <vt:lpstr>Vombatiformes: Extinct members</vt:lpstr>
      <vt:lpstr>Vombatiformes</vt:lpstr>
      <vt:lpstr>Phalangeridae Cuscuses, sugar gliders, brushtailed possums</vt:lpstr>
      <vt:lpstr>Phalangeroidea: Burramyidae Pygmy possums</vt:lpstr>
      <vt:lpstr>Macropodiforms: Hypsiprymnodon Rat-kangaroo</vt:lpstr>
      <vt:lpstr>Macropodiforms: Potoroidae Bettongs, potoroos, boodies, and woylies</vt:lpstr>
      <vt:lpstr>Macropodiforms: Macropodidae Kangaroos, tree-kangaroos, and wallabies</vt:lpstr>
      <vt:lpstr>Macropodidae</vt:lpstr>
      <vt:lpstr>Macropodiforms: Macropodidae Kangaroos, tree-kangaroos, and wallabies</vt:lpstr>
      <vt:lpstr>PowerPoint Presentation</vt:lpstr>
      <vt:lpstr>PowerPoint Presentation</vt:lpstr>
      <vt:lpstr>PowerPoint Presentation</vt:lpstr>
      <vt:lpstr>Pentapedal locomotion</vt:lpstr>
      <vt:lpstr>Petauroidea: More Possums!!</vt:lpstr>
      <vt:lpstr>Petauroidea: More Possums!!</vt:lpstr>
      <vt:lpstr>Marsupial Reproduction</vt:lpstr>
      <vt:lpstr>Marsupial Reproduction</vt:lpstr>
      <vt:lpstr>PowerPoint Presentation</vt:lpstr>
      <vt:lpstr>PowerPoint Presentation</vt:lpstr>
      <vt:lpstr>Placenta made of chorion &amp; vitelline vessels</vt:lpstr>
      <vt:lpstr>PowerPoint Presentation</vt:lpstr>
      <vt:lpstr>Eutheria</vt:lpstr>
      <vt:lpstr>Xenarthra</vt:lpstr>
      <vt:lpstr>Xenarthra: Armadillos (21 sp)</vt:lpstr>
      <vt:lpstr>Xenarthra: Armadillos (21 sp)</vt:lpstr>
      <vt:lpstr>Xenarthra: Armadillos (21 sp)</vt:lpstr>
      <vt:lpstr>Xenarthra: Pilosa: Folivora (Sloths, 6 species)</vt:lpstr>
      <vt:lpstr>Xenarthra: Pilosa: Folivora (Sloths, 6 species)</vt:lpstr>
      <vt:lpstr>PowerPoint Presentation</vt:lpstr>
      <vt:lpstr>Folivora</vt:lpstr>
      <vt:lpstr>Extinct sloths! Giant! Marine!</vt:lpstr>
      <vt:lpstr>Extinct sloths! Giant! Marine!</vt:lpstr>
      <vt:lpstr>Ecological ghosts</vt:lpstr>
      <vt:lpstr>Ecological ghosts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Mitchell</dc:creator>
  <cp:lastModifiedBy>Jonathan Mitchell</cp:lastModifiedBy>
  <cp:revision>3</cp:revision>
  <dcterms:created xsi:type="dcterms:W3CDTF">2020-11-09T15:12:05Z</dcterms:created>
  <dcterms:modified xsi:type="dcterms:W3CDTF">2020-11-11T13:39:48Z</dcterms:modified>
</cp:coreProperties>
</file>